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97" r:id="rId5"/>
    <p:sldId id="302" r:id="rId6"/>
    <p:sldId id="300" r:id="rId7"/>
    <p:sldId id="299" r:id="rId8"/>
    <p:sldId id="298" r:id="rId9"/>
    <p:sldId id="259" r:id="rId10"/>
    <p:sldId id="291" r:id="rId11"/>
    <p:sldId id="296" r:id="rId12"/>
    <p:sldId id="292" r:id="rId13"/>
    <p:sldId id="293" r:id="rId14"/>
    <p:sldId id="294" r:id="rId15"/>
    <p:sldId id="295" r:id="rId16"/>
    <p:sldId id="277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ED406A-07E0-43E6-891A-6DDB0C3F6FEC}" v="4" dt="2021-02-16T11:57:56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Kreuning" userId="ec82587d-f859-43aa-91d3-fb8f47fe5957" providerId="ADAL" clId="{E6ED406A-07E0-43E6-891A-6DDB0C3F6FEC}"/>
    <pc:docChg chg="modSld sldOrd">
      <pc:chgData name="Sandra Kreuning" userId="ec82587d-f859-43aa-91d3-fb8f47fe5957" providerId="ADAL" clId="{E6ED406A-07E0-43E6-891A-6DDB0C3F6FEC}" dt="2021-02-16T12:01:17.578" v="38" actId="20577"/>
      <pc:docMkLst>
        <pc:docMk/>
      </pc:docMkLst>
      <pc:sldChg chg="ord">
        <pc:chgData name="Sandra Kreuning" userId="ec82587d-f859-43aa-91d3-fb8f47fe5957" providerId="ADAL" clId="{E6ED406A-07E0-43E6-891A-6DDB0C3F6FEC}" dt="2021-02-16T11:59:10.311" v="32"/>
        <pc:sldMkLst>
          <pc:docMk/>
          <pc:sldMk cId="3894894697" sldId="259"/>
        </pc:sldMkLst>
      </pc:sldChg>
      <pc:sldChg chg="modSp mod">
        <pc:chgData name="Sandra Kreuning" userId="ec82587d-f859-43aa-91d3-fb8f47fe5957" providerId="ADAL" clId="{E6ED406A-07E0-43E6-891A-6DDB0C3F6FEC}" dt="2021-02-16T11:59:51.909" v="34" actId="5793"/>
        <pc:sldMkLst>
          <pc:docMk/>
          <pc:sldMk cId="3980331374" sldId="293"/>
        </pc:sldMkLst>
        <pc:spChg chg="mod">
          <ac:chgData name="Sandra Kreuning" userId="ec82587d-f859-43aa-91d3-fb8f47fe5957" providerId="ADAL" clId="{E6ED406A-07E0-43E6-891A-6DDB0C3F6FEC}" dt="2021-02-16T11:59:51.909" v="34" actId="5793"/>
          <ac:spMkLst>
            <pc:docMk/>
            <pc:sldMk cId="3980331374" sldId="293"/>
            <ac:spMk id="3" creationId="{F94242AC-D7DB-41A9-9774-4E77EF2A6157}"/>
          </ac:spMkLst>
        </pc:spChg>
      </pc:sldChg>
      <pc:sldChg chg="modSp mod">
        <pc:chgData name="Sandra Kreuning" userId="ec82587d-f859-43aa-91d3-fb8f47fe5957" providerId="ADAL" clId="{E6ED406A-07E0-43E6-891A-6DDB0C3F6FEC}" dt="2021-02-16T12:01:17.578" v="38" actId="20577"/>
        <pc:sldMkLst>
          <pc:docMk/>
          <pc:sldMk cId="3990799888" sldId="294"/>
        </pc:sldMkLst>
        <pc:spChg chg="mod">
          <ac:chgData name="Sandra Kreuning" userId="ec82587d-f859-43aa-91d3-fb8f47fe5957" providerId="ADAL" clId="{E6ED406A-07E0-43E6-891A-6DDB0C3F6FEC}" dt="2021-02-16T12:01:17.578" v="38" actId="20577"/>
          <ac:spMkLst>
            <pc:docMk/>
            <pc:sldMk cId="3990799888" sldId="294"/>
            <ac:spMk id="3" creationId="{8E6EE27C-C627-49F3-8CB5-F20324BEC1B8}"/>
          </ac:spMkLst>
        </pc:spChg>
      </pc:sldChg>
      <pc:sldChg chg="modSp mod">
        <pc:chgData name="Sandra Kreuning" userId="ec82587d-f859-43aa-91d3-fb8f47fe5957" providerId="ADAL" clId="{E6ED406A-07E0-43E6-891A-6DDB0C3F6FEC}" dt="2021-02-16T11:58:44.644" v="30" actId="20577"/>
        <pc:sldMkLst>
          <pc:docMk/>
          <pc:sldMk cId="2201538900" sldId="299"/>
        </pc:sldMkLst>
        <pc:spChg chg="mod">
          <ac:chgData name="Sandra Kreuning" userId="ec82587d-f859-43aa-91d3-fb8f47fe5957" providerId="ADAL" clId="{E6ED406A-07E0-43E6-891A-6DDB0C3F6FEC}" dt="2021-02-16T11:58:04.997" v="18" actId="20577"/>
          <ac:spMkLst>
            <pc:docMk/>
            <pc:sldMk cId="2201538900" sldId="299"/>
            <ac:spMk id="2" creationId="{188B57BC-C9AA-4C44-8D18-8F4F5BE96614}"/>
          </ac:spMkLst>
        </pc:spChg>
        <pc:spChg chg="mod">
          <ac:chgData name="Sandra Kreuning" userId="ec82587d-f859-43aa-91d3-fb8f47fe5957" providerId="ADAL" clId="{E6ED406A-07E0-43E6-891A-6DDB0C3F6FEC}" dt="2021-02-16T11:58:16.801" v="24" actId="20577"/>
          <ac:spMkLst>
            <pc:docMk/>
            <pc:sldMk cId="2201538900" sldId="299"/>
            <ac:spMk id="5" creationId="{660F0F84-5208-4406-9C4E-E5BCCDC0436E}"/>
          </ac:spMkLst>
        </pc:spChg>
        <pc:graphicFrameChg chg="mod modGraphic">
          <ac:chgData name="Sandra Kreuning" userId="ec82587d-f859-43aa-91d3-fb8f47fe5957" providerId="ADAL" clId="{E6ED406A-07E0-43E6-891A-6DDB0C3F6FEC}" dt="2021-02-16T11:58:44.644" v="30" actId="20577"/>
          <ac:graphicFrameMkLst>
            <pc:docMk/>
            <pc:sldMk cId="2201538900" sldId="299"/>
            <ac:graphicFrameMk id="4" creationId="{59FA936F-3112-4E2E-92DF-82E6765BFCCE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50AF9-0F99-4D96-9940-3431665AC06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E84FDD5-3093-447E-9381-482F4B023B77}">
      <dgm:prSet/>
      <dgm:spPr/>
      <dgm:t>
        <a:bodyPr/>
        <a:lstStyle/>
        <a:p>
          <a:r>
            <a:rPr lang="nl-NL"/>
            <a:t>Dendrieten. De functie van dendrieten is het ontvangen van informatie en dit doorgeven aan het cellichaam. Er kunnen meerdere dendrieten uit een cellichaam lopen.</a:t>
          </a:r>
          <a:endParaRPr lang="en-US"/>
        </a:p>
      </dgm:t>
    </dgm:pt>
    <dgm:pt modelId="{256E9FA4-56FA-4D82-ADBF-D51E55FE6272}" type="parTrans" cxnId="{D32523CB-D7CB-484E-99F1-449F9F6B6E38}">
      <dgm:prSet/>
      <dgm:spPr/>
      <dgm:t>
        <a:bodyPr/>
        <a:lstStyle/>
        <a:p>
          <a:endParaRPr lang="en-US"/>
        </a:p>
      </dgm:t>
    </dgm:pt>
    <dgm:pt modelId="{DC81003A-D05E-48C2-8AE4-DDBC2F5F3477}" type="sibTrans" cxnId="{D32523CB-D7CB-484E-99F1-449F9F6B6E38}">
      <dgm:prSet/>
      <dgm:spPr/>
      <dgm:t>
        <a:bodyPr/>
        <a:lstStyle/>
        <a:p>
          <a:endParaRPr lang="en-US"/>
        </a:p>
      </dgm:t>
    </dgm:pt>
    <dgm:pt modelId="{1581B13F-53E8-4BC3-8668-EA9AD9084F39}">
      <dgm:prSet/>
      <dgm:spPr/>
      <dgm:t>
        <a:bodyPr/>
        <a:lstStyle/>
        <a:p>
          <a:r>
            <a:rPr lang="nl-NL"/>
            <a:t>Axon: De functie van axon is het doorgeven van informatie van het cellichaam naar het volgende neuron of een andere volgende cel (bijvoorbeeld een spiercel).</a:t>
          </a:r>
          <a:endParaRPr lang="en-US"/>
        </a:p>
      </dgm:t>
    </dgm:pt>
    <dgm:pt modelId="{CDC319AD-1599-41B0-9C78-7DC045530DCD}" type="parTrans" cxnId="{6B49DEA1-7A57-4D14-856B-68DF36B6E939}">
      <dgm:prSet/>
      <dgm:spPr/>
      <dgm:t>
        <a:bodyPr/>
        <a:lstStyle/>
        <a:p>
          <a:endParaRPr lang="en-US"/>
        </a:p>
      </dgm:t>
    </dgm:pt>
    <dgm:pt modelId="{CE240088-2D0D-4BA4-A695-75EEED795B54}" type="sibTrans" cxnId="{6B49DEA1-7A57-4D14-856B-68DF36B6E939}">
      <dgm:prSet/>
      <dgm:spPr/>
      <dgm:t>
        <a:bodyPr/>
        <a:lstStyle/>
        <a:p>
          <a:endParaRPr lang="en-US"/>
        </a:p>
      </dgm:t>
    </dgm:pt>
    <dgm:pt modelId="{E62C229E-D6D2-4C6C-AE56-626B05ACDE9B}">
      <dgm:prSet/>
      <dgm:spPr/>
      <dgm:t>
        <a:bodyPr/>
        <a:lstStyle/>
        <a:p>
          <a:r>
            <a:rPr lang="nl-NL"/>
            <a:t>Om boodschappen door te kunnen geven van de ene naar de andere zenuw worden chemische stoffen ingezet, deze worden neurotransmitters genoemd.</a:t>
          </a:r>
          <a:endParaRPr lang="en-US"/>
        </a:p>
      </dgm:t>
    </dgm:pt>
    <dgm:pt modelId="{D19A345E-1CAE-4EB1-8153-D38FF42EACB4}" type="parTrans" cxnId="{329E7FC1-55E7-4E6F-8369-966D5FEE1A12}">
      <dgm:prSet/>
      <dgm:spPr/>
      <dgm:t>
        <a:bodyPr/>
        <a:lstStyle/>
        <a:p>
          <a:endParaRPr lang="en-US"/>
        </a:p>
      </dgm:t>
    </dgm:pt>
    <dgm:pt modelId="{36D2D680-6AD5-4219-B1A4-626DB9EFCA1E}" type="sibTrans" cxnId="{329E7FC1-55E7-4E6F-8369-966D5FEE1A12}">
      <dgm:prSet/>
      <dgm:spPr/>
      <dgm:t>
        <a:bodyPr/>
        <a:lstStyle/>
        <a:p>
          <a:endParaRPr lang="en-US"/>
        </a:p>
      </dgm:t>
    </dgm:pt>
    <dgm:pt modelId="{C0A1A347-C195-4F35-B56F-FBC6709DE59B}" type="pres">
      <dgm:prSet presAssocID="{25250AF9-0F99-4D96-9940-3431665AC062}" presName="root" presStyleCnt="0">
        <dgm:presLayoutVars>
          <dgm:dir/>
          <dgm:resizeHandles val="exact"/>
        </dgm:presLayoutVars>
      </dgm:prSet>
      <dgm:spPr/>
    </dgm:pt>
    <dgm:pt modelId="{2C4D6325-A657-4424-9DC6-46C85AA2B2BB}" type="pres">
      <dgm:prSet presAssocID="{FE84FDD5-3093-447E-9381-482F4B023B77}" presName="compNode" presStyleCnt="0"/>
      <dgm:spPr/>
    </dgm:pt>
    <dgm:pt modelId="{41ABF47A-CCDA-471F-8088-E7878A240C13}" type="pres">
      <dgm:prSet presAssocID="{FE84FDD5-3093-447E-9381-482F4B023B77}" presName="bgRect" presStyleLbl="bgShp" presStyleIdx="0" presStyleCnt="3"/>
      <dgm:spPr/>
    </dgm:pt>
    <dgm:pt modelId="{07EF5517-F156-4B03-9CA9-C58D4E75B327}" type="pres">
      <dgm:prSet presAssocID="{FE84FDD5-3093-447E-9381-482F4B023B7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oomdiagram"/>
        </a:ext>
      </dgm:extLst>
    </dgm:pt>
    <dgm:pt modelId="{3C5E6746-3BFD-4F8D-BB41-81CDBE365343}" type="pres">
      <dgm:prSet presAssocID="{FE84FDD5-3093-447E-9381-482F4B023B77}" presName="spaceRect" presStyleCnt="0"/>
      <dgm:spPr/>
    </dgm:pt>
    <dgm:pt modelId="{ACC4D6CF-A680-427C-8452-A1E5B57369E6}" type="pres">
      <dgm:prSet presAssocID="{FE84FDD5-3093-447E-9381-482F4B023B77}" presName="parTx" presStyleLbl="revTx" presStyleIdx="0" presStyleCnt="3">
        <dgm:presLayoutVars>
          <dgm:chMax val="0"/>
          <dgm:chPref val="0"/>
        </dgm:presLayoutVars>
      </dgm:prSet>
      <dgm:spPr/>
    </dgm:pt>
    <dgm:pt modelId="{8EC971F4-DBA8-470F-89CE-5D7F7829BBFB}" type="pres">
      <dgm:prSet presAssocID="{DC81003A-D05E-48C2-8AE4-DDBC2F5F3477}" presName="sibTrans" presStyleCnt="0"/>
      <dgm:spPr/>
    </dgm:pt>
    <dgm:pt modelId="{09C808EC-41D3-43DA-983F-ABBC97D63146}" type="pres">
      <dgm:prSet presAssocID="{1581B13F-53E8-4BC3-8668-EA9AD9084F39}" presName="compNode" presStyleCnt="0"/>
      <dgm:spPr/>
    </dgm:pt>
    <dgm:pt modelId="{084468D1-A477-4BF3-926B-50EA9ECB677C}" type="pres">
      <dgm:prSet presAssocID="{1581B13F-53E8-4BC3-8668-EA9AD9084F39}" presName="bgRect" presStyleLbl="bgShp" presStyleIdx="1" presStyleCnt="3"/>
      <dgm:spPr/>
    </dgm:pt>
    <dgm:pt modelId="{0FE73A85-A139-4075-B8DF-58FBC572E533}" type="pres">
      <dgm:prSet presAssocID="{1581B13F-53E8-4BC3-8668-EA9AD9084F3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rsenen"/>
        </a:ext>
      </dgm:extLst>
    </dgm:pt>
    <dgm:pt modelId="{744C8955-093C-4BC2-9B2E-E8B04A6A3198}" type="pres">
      <dgm:prSet presAssocID="{1581B13F-53E8-4BC3-8668-EA9AD9084F39}" presName="spaceRect" presStyleCnt="0"/>
      <dgm:spPr/>
    </dgm:pt>
    <dgm:pt modelId="{300098B0-6374-4535-A923-E04E124FD3C0}" type="pres">
      <dgm:prSet presAssocID="{1581B13F-53E8-4BC3-8668-EA9AD9084F39}" presName="parTx" presStyleLbl="revTx" presStyleIdx="1" presStyleCnt="3">
        <dgm:presLayoutVars>
          <dgm:chMax val="0"/>
          <dgm:chPref val="0"/>
        </dgm:presLayoutVars>
      </dgm:prSet>
      <dgm:spPr/>
    </dgm:pt>
    <dgm:pt modelId="{541DB27D-9D15-4F4F-AD57-C4F37B4F78DF}" type="pres">
      <dgm:prSet presAssocID="{CE240088-2D0D-4BA4-A695-75EEED795B54}" presName="sibTrans" presStyleCnt="0"/>
      <dgm:spPr/>
    </dgm:pt>
    <dgm:pt modelId="{80789E40-0D48-4721-9736-741BBB6AC182}" type="pres">
      <dgm:prSet presAssocID="{E62C229E-D6D2-4C6C-AE56-626B05ACDE9B}" presName="compNode" presStyleCnt="0"/>
      <dgm:spPr/>
    </dgm:pt>
    <dgm:pt modelId="{E2A62D7D-99F8-4778-AF76-53E2AA61F6E9}" type="pres">
      <dgm:prSet presAssocID="{E62C229E-D6D2-4C6C-AE56-626B05ACDE9B}" presName="bgRect" presStyleLbl="bgShp" presStyleIdx="2" presStyleCnt="3"/>
      <dgm:spPr/>
    </dgm:pt>
    <dgm:pt modelId="{86A6F207-FEBC-4BAC-87E3-9528204EFB9D}" type="pres">
      <dgm:prSet presAssocID="{E62C229E-D6D2-4C6C-AE56-626B05ACDE9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119B7BEE-D2E7-40D1-89E1-D976E9ABAE8A}" type="pres">
      <dgm:prSet presAssocID="{E62C229E-D6D2-4C6C-AE56-626B05ACDE9B}" presName="spaceRect" presStyleCnt="0"/>
      <dgm:spPr/>
    </dgm:pt>
    <dgm:pt modelId="{F217D439-87B9-4FB3-8A58-121F58C45967}" type="pres">
      <dgm:prSet presAssocID="{E62C229E-D6D2-4C6C-AE56-626B05ACDE9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45BD013-AED2-432F-BA9C-8B2E15D3B73F}" type="presOf" srcId="{FE84FDD5-3093-447E-9381-482F4B023B77}" destId="{ACC4D6CF-A680-427C-8452-A1E5B57369E6}" srcOrd="0" destOrd="0" presId="urn:microsoft.com/office/officeart/2018/2/layout/IconVerticalSolidList"/>
    <dgm:cxn modelId="{BB90186A-4FDC-4D47-B4A6-ECEF693A1B74}" type="presOf" srcId="{25250AF9-0F99-4D96-9940-3431665AC062}" destId="{C0A1A347-C195-4F35-B56F-FBC6709DE59B}" srcOrd="0" destOrd="0" presId="urn:microsoft.com/office/officeart/2018/2/layout/IconVerticalSolidList"/>
    <dgm:cxn modelId="{7D01E46C-C624-404A-A1F2-0005DEF12487}" type="presOf" srcId="{E62C229E-D6D2-4C6C-AE56-626B05ACDE9B}" destId="{F217D439-87B9-4FB3-8A58-121F58C45967}" srcOrd="0" destOrd="0" presId="urn:microsoft.com/office/officeart/2018/2/layout/IconVerticalSolidList"/>
    <dgm:cxn modelId="{9105C27B-FCB3-46BC-AFEC-23750DC6706C}" type="presOf" srcId="{1581B13F-53E8-4BC3-8668-EA9AD9084F39}" destId="{300098B0-6374-4535-A923-E04E124FD3C0}" srcOrd="0" destOrd="0" presId="urn:microsoft.com/office/officeart/2018/2/layout/IconVerticalSolidList"/>
    <dgm:cxn modelId="{6B49DEA1-7A57-4D14-856B-68DF36B6E939}" srcId="{25250AF9-0F99-4D96-9940-3431665AC062}" destId="{1581B13F-53E8-4BC3-8668-EA9AD9084F39}" srcOrd="1" destOrd="0" parTransId="{CDC319AD-1599-41B0-9C78-7DC045530DCD}" sibTransId="{CE240088-2D0D-4BA4-A695-75EEED795B54}"/>
    <dgm:cxn modelId="{329E7FC1-55E7-4E6F-8369-966D5FEE1A12}" srcId="{25250AF9-0F99-4D96-9940-3431665AC062}" destId="{E62C229E-D6D2-4C6C-AE56-626B05ACDE9B}" srcOrd="2" destOrd="0" parTransId="{D19A345E-1CAE-4EB1-8153-D38FF42EACB4}" sibTransId="{36D2D680-6AD5-4219-B1A4-626DB9EFCA1E}"/>
    <dgm:cxn modelId="{D32523CB-D7CB-484E-99F1-449F9F6B6E38}" srcId="{25250AF9-0F99-4D96-9940-3431665AC062}" destId="{FE84FDD5-3093-447E-9381-482F4B023B77}" srcOrd="0" destOrd="0" parTransId="{256E9FA4-56FA-4D82-ADBF-D51E55FE6272}" sibTransId="{DC81003A-D05E-48C2-8AE4-DDBC2F5F3477}"/>
    <dgm:cxn modelId="{D75CA136-E9A2-4ADD-B751-E2916195C39E}" type="presParOf" srcId="{C0A1A347-C195-4F35-B56F-FBC6709DE59B}" destId="{2C4D6325-A657-4424-9DC6-46C85AA2B2BB}" srcOrd="0" destOrd="0" presId="urn:microsoft.com/office/officeart/2018/2/layout/IconVerticalSolidList"/>
    <dgm:cxn modelId="{EEBD4675-1313-46A8-80D3-762318686F84}" type="presParOf" srcId="{2C4D6325-A657-4424-9DC6-46C85AA2B2BB}" destId="{41ABF47A-CCDA-471F-8088-E7878A240C13}" srcOrd="0" destOrd="0" presId="urn:microsoft.com/office/officeart/2018/2/layout/IconVerticalSolidList"/>
    <dgm:cxn modelId="{9ACA0360-91F1-4A22-B17C-FEB7149BB8E8}" type="presParOf" srcId="{2C4D6325-A657-4424-9DC6-46C85AA2B2BB}" destId="{07EF5517-F156-4B03-9CA9-C58D4E75B327}" srcOrd="1" destOrd="0" presId="urn:microsoft.com/office/officeart/2018/2/layout/IconVerticalSolidList"/>
    <dgm:cxn modelId="{3E05BDDF-089C-4DBD-947B-9BCF1CF3C0C2}" type="presParOf" srcId="{2C4D6325-A657-4424-9DC6-46C85AA2B2BB}" destId="{3C5E6746-3BFD-4F8D-BB41-81CDBE365343}" srcOrd="2" destOrd="0" presId="urn:microsoft.com/office/officeart/2018/2/layout/IconVerticalSolidList"/>
    <dgm:cxn modelId="{EDE0389F-9F1E-49B4-9656-E879425D5D57}" type="presParOf" srcId="{2C4D6325-A657-4424-9DC6-46C85AA2B2BB}" destId="{ACC4D6CF-A680-427C-8452-A1E5B57369E6}" srcOrd="3" destOrd="0" presId="urn:microsoft.com/office/officeart/2018/2/layout/IconVerticalSolidList"/>
    <dgm:cxn modelId="{8A5CC8B3-AF3E-40FF-9EE7-993CBCBE521B}" type="presParOf" srcId="{C0A1A347-C195-4F35-B56F-FBC6709DE59B}" destId="{8EC971F4-DBA8-470F-89CE-5D7F7829BBFB}" srcOrd="1" destOrd="0" presId="urn:microsoft.com/office/officeart/2018/2/layout/IconVerticalSolidList"/>
    <dgm:cxn modelId="{D418FE48-FB6E-4FA8-8252-962E9FFE4C76}" type="presParOf" srcId="{C0A1A347-C195-4F35-B56F-FBC6709DE59B}" destId="{09C808EC-41D3-43DA-983F-ABBC97D63146}" srcOrd="2" destOrd="0" presId="urn:microsoft.com/office/officeart/2018/2/layout/IconVerticalSolidList"/>
    <dgm:cxn modelId="{65AD22B3-8956-46F8-AC4B-12A9034DDAB4}" type="presParOf" srcId="{09C808EC-41D3-43DA-983F-ABBC97D63146}" destId="{084468D1-A477-4BF3-926B-50EA9ECB677C}" srcOrd="0" destOrd="0" presId="urn:microsoft.com/office/officeart/2018/2/layout/IconVerticalSolidList"/>
    <dgm:cxn modelId="{CA08C0EC-29EA-4F99-BAE4-E27FAC21F4F0}" type="presParOf" srcId="{09C808EC-41D3-43DA-983F-ABBC97D63146}" destId="{0FE73A85-A139-4075-B8DF-58FBC572E533}" srcOrd="1" destOrd="0" presId="urn:microsoft.com/office/officeart/2018/2/layout/IconVerticalSolidList"/>
    <dgm:cxn modelId="{A037C46E-9E7F-45AA-90A0-FBEA765C4D4F}" type="presParOf" srcId="{09C808EC-41D3-43DA-983F-ABBC97D63146}" destId="{744C8955-093C-4BC2-9B2E-E8B04A6A3198}" srcOrd="2" destOrd="0" presId="urn:microsoft.com/office/officeart/2018/2/layout/IconVerticalSolidList"/>
    <dgm:cxn modelId="{5B54B570-A208-4007-B830-AA6B5C89E224}" type="presParOf" srcId="{09C808EC-41D3-43DA-983F-ABBC97D63146}" destId="{300098B0-6374-4535-A923-E04E124FD3C0}" srcOrd="3" destOrd="0" presId="urn:microsoft.com/office/officeart/2018/2/layout/IconVerticalSolidList"/>
    <dgm:cxn modelId="{9BAB2FCE-0A85-40C1-9DB9-7AA45137B21D}" type="presParOf" srcId="{C0A1A347-C195-4F35-B56F-FBC6709DE59B}" destId="{541DB27D-9D15-4F4F-AD57-C4F37B4F78DF}" srcOrd="3" destOrd="0" presId="urn:microsoft.com/office/officeart/2018/2/layout/IconVerticalSolidList"/>
    <dgm:cxn modelId="{0F3E2DBF-5643-47B2-B6B2-FA642FE724C8}" type="presParOf" srcId="{C0A1A347-C195-4F35-B56F-FBC6709DE59B}" destId="{80789E40-0D48-4721-9736-741BBB6AC182}" srcOrd="4" destOrd="0" presId="urn:microsoft.com/office/officeart/2018/2/layout/IconVerticalSolidList"/>
    <dgm:cxn modelId="{4E3A7FF6-47E7-4598-BD1A-BF0E7C757307}" type="presParOf" srcId="{80789E40-0D48-4721-9736-741BBB6AC182}" destId="{E2A62D7D-99F8-4778-AF76-53E2AA61F6E9}" srcOrd="0" destOrd="0" presId="urn:microsoft.com/office/officeart/2018/2/layout/IconVerticalSolidList"/>
    <dgm:cxn modelId="{3795E4B2-364C-4133-840B-304AD00C58FD}" type="presParOf" srcId="{80789E40-0D48-4721-9736-741BBB6AC182}" destId="{86A6F207-FEBC-4BAC-87E3-9528204EFB9D}" srcOrd="1" destOrd="0" presId="urn:microsoft.com/office/officeart/2018/2/layout/IconVerticalSolidList"/>
    <dgm:cxn modelId="{16578468-0E87-4417-BEE3-CC53F6CB2EBF}" type="presParOf" srcId="{80789E40-0D48-4721-9736-741BBB6AC182}" destId="{119B7BEE-D2E7-40D1-89E1-D976E9ABAE8A}" srcOrd="2" destOrd="0" presId="urn:microsoft.com/office/officeart/2018/2/layout/IconVerticalSolidList"/>
    <dgm:cxn modelId="{6ACBFE44-91E4-476C-82AE-B438C60F5C8D}" type="presParOf" srcId="{80789E40-0D48-4721-9736-741BBB6AC182}" destId="{F217D439-87B9-4FB3-8A58-121F58C459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BF47A-CCDA-471F-8088-E7878A240C13}">
      <dsp:nvSpPr>
        <dsp:cNvPr id="0" name=""/>
        <dsp:cNvSpPr/>
      </dsp:nvSpPr>
      <dsp:spPr>
        <a:xfrm>
          <a:off x="0" y="553"/>
          <a:ext cx="7879842" cy="12955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F5517-F156-4B03-9CA9-C58D4E75B327}">
      <dsp:nvSpPr>
        <dsp:cNvPr id="0" name=""/>
        <dsp:cNvSpPr/>
      </dsp:nvSpPr>
      <dsp:spPr>
        <a:xfrm>
          <a:off x="391894" y="292045"/>
          <a:ext cx="712535" cy="712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4D6CF-A680-427C-8452-A1E5B57369E6}">
      <dsp:nvSpPr>
        <dsp:cNvPr id="0" name=""/>
        <dsp:cNvSpPr/>
      </dsp:nvSpPr>
      <dsp:spPr>
        <a:xfrm>
          <a:off x="1496324" y="553"/>
          <a:ext cx="6383517" cy="1295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09" tIns="137109" rIns="137109" bIns="13710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Dendrieten. De functie van dendrieten is het ontvangen van informatie en dit doorgeven aan het cellichaam. Er kunnen meerdere dendrieten uit een cellichaam lopen.</a:t>
          </a:r>
          <a:endParaRPr lang="en-US" sz="2000" kern="1200"/>
        </a:p>
      </dsp:txBody>
      <dsp:txXfrm>
        <a:off x="1496324" y="553"/>
        <a:ext cx="6383517" cy="1295519"/>
      </dsp:txXfrm>
    </dsp:sp>
    <dsp:sp modelId="{084468D1-A477-4BF3-926B-50EA9ECB677C}">
      <dsp:nvSpPr>
        <dsp:cNvPr id="0" name=""/>
        <dsp:cNvSpPr/>
      </dsp:nvSpPr>
      <dsp:spPr>
        <a:xfrm>
          <a:off x="0" y="1619952"/>
          <a:ext cx="7879842" cy="12955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73A85-A139-4075-B8DF-58FBC572E533}">
      <dsp:nvSpPr>
        <dsp:cNvPr id="0" name=""/>
        <dsp:cNvSpPr/>
      </dsp:nvSpPr>
      <dsp:spPr>
        <a:xfrm>
          <a:off x="391894" y="1911444"/>
          <a:ext cx="712535" cy="712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098B0-6374-4535-A923-E04E124FD3C0}">
      <dsp:nvSpPr>
        <dsp:cNvPr id="0" name=""/>
        <dsp:cNvSpPr/>
      </dsp:nvSpPr>
      <dsp:spPr>
        <a:xfrm>
          <a:off x="1496324" y="1619952"/>
          <a:ext cx="6383517" cy="1295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09" tIns="137109" rIns="137109" bIns="13710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Axon: De functie van axon is het doorgeven van informatie van het cellichaam naar het volgende neuron of een andere volgende cel (bijvoorbeeld een spiercel).</a:t>
          </a:r>
          <a:endParaRPr lang="en-US" sz="2000" kern="1200"/>
        </a:p>
      </dsp:txBody>
      <dsp:txXfrm>
        <a:off x="1496324" y="1619952"/>
        <a:ext cx="6383517" cy="1295519"/>
      </dsp:txXfrm>
    </dsp:sp>
    <dsp:sp modelId="{E2A62D7D-99F8-4778-AF76-53E2AA61F6E9}">
      <dsp:nvSpPr>
        <dsp:cNvPr id="0" name=""/>
        <dsp:cNvSpPr/>
      </dsp:nvSpPr>
      <dsp:spPr>
        <a:xfrm>
          <a:off x="0" y="3239351"/>
          <a:ext cx="7879842" cy="12955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6F207-FEBC-4BAC-87E3-9528204EFB9D}">
      <dsp:nvSpPr>
        <dsp:cNvPr id="0" name=""/>
        <dsp:cNvSpPr/>
      </dsp:nvSpPr>
      <dsp:spPr>
        <a:xfrm>
          <a:off x="391894" y="3530843"/>
          <a:ext cx="712535" cy="7125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7D439-87B9-4FB3-8A58-121F58C45967}">
      <dsp:nvSpPr>
        <dsp:cNvPr id="0" name=""/>
        <dsp:cNvSpPr/>
      </dsp:nvSpPr>
      <dsp:spPr>
        <a:xfrm>
          <a:off x="1496324" y="3239351"/>
          <a:ext cx="6383517" cy="1295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09" tIns="137109" rIns="137109" bIns="13710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Om boodschappen door te kunnen geven van de ene naar de andere zenuw worden chemische stoffen ingezet, deze worden neurotransmitters genoemd.</a:t>
          </a:r>
          <a:endParaRPr lang="en-US" sz="2000" kern="1200"/>
        </a:p>
      </dsp:txBody>
      <dsp:txXfrm>
        <a:off x="1496324" y="3239351"/>
        <a:ext cx="6383517" cy="1295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E868E-586B-49B7-81F1-826F83033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BB80EE-62D6-4A9A-A9C2-591D849C7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AAFA34-1CF8-41BD-B6B3-56BB6A0E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D1C7-A998-4758-9AB9-224735F92F57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E21303-D30A-41CE-A115-D6EAF3FF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02B748-13BD-45D8-9F6F-FAD43074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F6B-6A5A-41D2-BE49-F8AEF0375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521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63AE1-1FC0-4171-A52B-868496DCD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4FB061-ADFA-4373-9B59-A05FA6659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52EC8D-06AF-4ADF-979F-444C74DF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D1C7-A998-4758-9AB9-224735F92F57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6B075C-FDC8-4F28-B15E-C2992DBB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9FC597-6BAE-4F71-A504-9B36F267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F6B-6A5A-41D2-BE49-F8AEF0375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69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12E6F97-C786-4EC5-9077-E355594BE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7895FE1-83D5-4D14-B76B-4F5CE9A56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0AAFC2-DB0A-4EB0-ABD9-99B65C95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D1C7-A998-4758-9AB9-224735F92F57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E7FE25-67ED-4234-9EA8-B8FB2F03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F32347-B623-4050-8988-B790DDFA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F6B-6A5A-41D2-BE49-F8AEF0375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31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4FEFA-B518-4471-AB83-4B0EB382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83207-78E1-4231-AB85-DE95FCBB2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45608D-E7EB-4E2C-9EB2-E65FEF11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D1C7-A998-4758-9AB9-224735F92F57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D91FBA-205C-4F69-9E4A-12251D50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C8EC5F-8CEE-4D6B-B30B-B69858B1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F6B-6A5A-41D2-BE49-F8AEF0375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BE1A5-7E88-4E1C-B449-AF38C2E3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923937-E151-4C25-9313-68E8FB848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FC03A4-88D0-43A3-A6D6-D26AAB5D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D1C7-A998-4758-9AB9-224735F92F57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92EFA5-53AB-4C8A-87AD-A3DB614B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49FC83-076C-414A-B54E-80853509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F6B-6A5A-41D2-BE49-F8AEF0375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82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AAF6D-6E8C-4A6E-961A-65C56BC7A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8A907E-845D-4A7E-B7A4-504A8210E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5AD3B7-7D1C-474C-9835-C3A8F9BF2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E2D097-4753-42FA-BA10-6FAEF994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D1C7-A998-4758-9AB9-224735F92F57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B8AD2A-46DF-42DA-AB7D-9260AE41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EE87CB-2697-4C5E-9FF1-0397C6BC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F6B-6A5A-41D2-BE49-F8AEF0375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25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10B90-35BE-431E-8477-6416AD05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5B21B4-26A1-4FAF-99C3-3545AC30F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DD9E36-CF20-4F1D-801F-D68565FC6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395861-2DFF-40E3-BE3D-1D2F7C32D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0703BAF-B746-4572-AD47-870CC1940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9E3F730-0234-4AB3-9A57-76F44205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D1C7-A998-4758-9AB9-224735F92F57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4059D6F-40B2-4EC0-84AA-433DBFE4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66EF6ED-74E9-47A0-8940-4C29AA2F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F6B-6A5A-41D2-BE49-F8AEF0375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7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09A12-AC20-4DF8-9C6A-EBD0A40C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1E7E284-8B75-497B-B0C8-C09E54C0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D1C7-A998-4758-9AB9-224735F92F57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CA8138E-6F42-4E79-B0CE-DFF1125F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0C7BBBD-C1C8-4965-A533-7DF31AB4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F6B-6A5A-41D2-BE49-F8AEF0375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6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36E8C9C-A45C-4F7A-97AD-05CA0A228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D1C7-A998-4758-9AB9-224735F92F57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5793A8-22DE-45A8-A56E-80D1A206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0BB037-1F50-446C-ABE1-652D7F66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F6B-6A5A-41D2-BE49-F8AEF0375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72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73A88D-0B69-483A-B8BF-58AB038BC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7FD7E8-E4E9-48A6-804E-141585A5E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9233A5-D92C-4759-88F3-998F783DC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A2DF160-91A9-47C1-84DA-706D8613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D1C7-A998-4758-9AB9-224735F92F57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F6E142-BF73-40CD-ACF0-9F5F9903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EC70D5-777F-41EE-BBC5-5FD115F1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F6B-6A5A-41D2-BE49-F8AEF0375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3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73046-74F2-43D9-940E-C5920576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C2046CC-33F2-47FA-AE49-C3548D8F3E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FBB749-652D-4743-9154-19478205C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3F6610-720B-4310-9809-40C8F877A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D1C7-A998-4758-9AB9-224735F92F57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E449DF-27B9-489B-8173-F4A5280C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4DE669-4661-4132-BBC8-2AC5D732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5F6B-6A5A-41D2-BE49-F8AEF0375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84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D8E2F3-CEBF-4533-AEBE-F022C233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48C535-7B30-4591-AB5C-53D5E9770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38972F-E8EB-447C-BED1-35A2BDEE5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8D1C7-A998-4758-9AB9-224735F92F57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07479B-D677-404B-9D75-FFE076C13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4031DA-F1EC-4AF2-9C86-DB4DD270A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5F6B-6A5A-41D2-BE49-F8AEF0375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698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youtube.com/watch?v=diuHkjIkP_0&amp;feature=emb_logo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1" y="453981"/>
            <a:ext cx="5006340" cy="1877811"/>
          </a:xfrm>
          <a:prstGeom prst="rect">
            <a:avLst/>
          </a:prstGeom>
          <a:solidFill>
            <a:srgbClr val="6161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907C4C-7159-40EF-BA8F-398D4C4A7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731520"/>
            <a:ext cx="4567428" cy="1426464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	Zenuwstelsel les 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825" y="461737"/>
            <a:ext cx="1612020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A5A65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80956"/>
            <a:ext cx="5006340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2AB6CF6A-46A6-4846-93A1-19F4DC096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92" y="2798385"/>
            <a:ext cx="4523975" cy="3283260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  <p:pic>
        <p:nvPicPr>
          <p:cNvPr id="3074" name="Picture 2" descr="Centrale en perifere zenuwstelsel | Gezond Idee">
            <a:extLst>
              <a:ext uri="{FF2B5EF4-FFF2-40B4-BE49-F238E27FC236}">
                <a16:creationId xmlns:a16="http://schemas.microsoft.com/office/drawing/2014/main" id="{0658876F-FD43-4022-BA95-97BB272E0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r="8692" b="1"/>
          <a:stretch/>
        </p:blipFill>
        <p:spPr bwMode="auto">
          <a:xfrm>
            <a:off x="5457825" y="2480954"/>
            <a:ext cx="3341984" cy="39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55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7B9826-B0C7-4F97-A1D4-912BDC68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nl-NL" sz="3100" b="1">
                <a:solidFill>
                  <a:srgbClr val="FFFFFF"/>
                </a:solidFill>
              </a:rPr>
              <a:t>Voorbeeld lange prikkelroute (via hersenen)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4242AC-D7DB-41A9-9774-4E77EF2A6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nl-NL" altLang="nl-NL" sz="2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 wordt aan de deur gebeld.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nl-NL" altLang="nl-NL" sz="2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Het geluid bereikt je oor en wordt waargenomen door zintuigcellen in je oor.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nl-NL" altLang="nl-NL" sz="2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Via de gehoorzenuw gaan er impulsen naar het gehoorcentrum in de hersenen.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nl-NL" altLang="nl-NL" sz="2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wordt je bewust van het geluid.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nl-NL" altLang="nl-NL" sz="2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Vanuit de hersenen gaan er impulsen naar je beenspieren.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nl-NL" altLang="nl-NL" sz="2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staat op om de deur open te gaan doen.</a:t>
            </a:r>
            <a:endParaRPr kumimoji="0" lang="nl-NL" altLang="nl-NL" sz="2300" b="0" i="0" u="none" strike="noStrike" cap="none" normalizeH="0" baseline="0" dirty="0">
              <a:ln>
                <a:noFill/>
              </a:ln>
              <a:effectLst/>
              <a:latin typeface="ProximaNovaSoft-Regular-webfont"/>
            </a:endParaRPr>
          </a:p>
          <a:p>
            <a:pPr marL="0" indent="0">
              <a:buNone/>
            </a:pPr>
            <a:endParaRPr lang="nl-NL" sz="2300" dirty="0"/>
          </a:p>
        </p:txBody>
      </p:sp>
    </p:spTree>
    <p:extLst>
      <p:ext uri="{BB962C8B-B14F-4D97-AF65-F5344CB8AC3E}">
        <p14:creationId xmlns:p14="http://schemas.microsoft.com/office/powerpoint/2010/main" val="3980331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823B9C-7446-43EA-B8B1-5AFF8E7D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nl-NL" sz="2600" b="1" dirty="0">
                <a:solidFill>
                  <a:srgbClr val="FFFFFF"/>
                </a:solidFill>
              </a:rPr>
              <a:t>Impulsen via het ruggenmerg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6EE27C-C627-49F3-8CB5-F20324BEC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nl-NL" sz="2000" dirty="0"/>
              <a:t>Een </a:t>
            </a:r>
            <a:r>
              <a:rPr lang="nl-NL" sz="2000" b="1" dirty="0"/>
              <a:t>reflex</a:t>
            </a:r>
            <a:r>
              <a:rPr lang="nl-NL" sz="2000" dirty="0"/>
              <a:t> is een automatische reactie op een prikkel. </a:t>
            </a:r>
          </a:p>
          <a:p>
            <a:pPr marL="0" indent="0">
              <a:buNone/>
            </a:pPr>
            <a:r>
              <a:rPr lang="nl-NL" sz="2000">
                <a:solidFill>
                  <a:schemeClr val="accent1"/>
                </a:solidFill>
              </a:rPr>
              <a:t>zintuig </a:t>
            </a:r>
            <a:r>
              <a:rPr lang="nl-NL" sz="2000" b="1" dirty="0">
                <a:solidFill>
                  <a:schemeClr val="accent1"/>
                </a:solidFill>
              </a:rPr>
              <a:t>→</a:t>
            </a:r>
            <a:r>
              <a:rPr lang="nl-NL" sz="2000" dirty="0">
                <a:solidFill>
                  <a:schemeClr val="accent1"/>
                </a:solidFill>
              </a:rPr>
              <a:t> gevoelszenuwcellen </a:t>
            </a:r>
            <a:r>
              <a:rPr lang="nl-NL" sz="2000" b="1" dirty="0">
                <a:solidFill>
                  <a:schemeClr val="accent1"/>
                </a:solidFill>
              </a:rPr>
              <a:t>→ ruggenmerg/hersenstam</a:t>
            </a:r>
            <a:r>
              <a:rPr lang="nl-NL" sz="2000" dirty="0">
                <a:solidFill>
                  <a:schemeClr val="accent1"/>
                </a:solidFill>
              </a:rPr>
              <a:t> </a:t>
            </a:r>
            <a:r>
              <a:rPr lang="nl-NL" sz="2000" b="1" dirty="0">
                <a:solidFill>
                  <a:schemeClr val="accent1"/>
                </a:solidFill>
              </a:rPr>
              <a:t>→</a:t>
            </a:r>
            <a:r>
              <a:rPr lang="nl-NL" sz="2000" dirty="0">
                <a:solidFill>
                  <a:schemeClr val="accent1"/>
                </a:solidFill>
              </a:rPr>
              <a:t> bewegingszenuwcellen </a:t>
            </a:r>
            <a:r>
              <a:rPr lang="nl-NL" sz="2000" b="1" dirty="0">
                <a:solidFill>
                  <a:schemeClr val="accent1"/>
                </a:solidFill>
              </a:rPr>
              <a:t>→</a:t>
            </a:r>
            <a:r>
              <a:rPr lang="nl-NL" sz="2000" dirty="0">
                <a:solidFill>
                  <a:schemeClr val="accent1"/>
                </a:solidFill>
              </a:rPr>
              <a:t> spieren</a:t>
            </a:r>
            <a:r>
              <a:rPr lang="nl-NL" sz="2000">
                <a:solidFill>
                  <a:schemeClr val="accent1"/>
                </a:solidFill>
              </a:rPr>
              <a:t>/klieren</a:t>
            </a:r>
          </a:p>
          <a:p>
            <a:pPr marL="0" indent="0">
              <a:buNone/>
            </a:pPr>
            <a:br>
              <a:rPr lang="nl-NL" sz="2000" dirty="0">
                <a:solidFill>
                  <a:schemeClr val="accent1"/>
                </a:solidFill>
              </a:rPr>
            </a:br>
            <a:r>
              <a:rPr lang="nl-NL" sz="2000" dirty="0"/>
              <a:t>Reflexen zoals de hoestreflex, niesreflex, pupilreflex, speekselreflex en slikreflex lopen via de hersenstam. </a:t>
            </a:r>
          </a:p>
          <a:p>
            <a:pPr marL="0" indent="0">
              <a:buNone/>
            </a:pPr>
            <a:r>
              <a:rPr lang="nl-NL" sz="2000" dirty="0"/>
              <a:t>Reflexen van de ledematen en reflexen van de anus en urineblaas lopen via het ruggenmerg.</a:t>
            </a:r>
            <a:br>
              <a:rPr lang="nl-NL" sz="2000" dirty="0"/>
            </a:b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990799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792701-5085-4D68-A907-387AB421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nl-NL" sz="3100" b="1">
                <a:solidFill>
                  <a:srgbClr val="FFFFFF"/>
                </a:solidFill>
              </a:rPr>
              <a:t>Voorbeeld van korte prikkelroute (reflex)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F94407-333C-4206-92CA-B7664FE8D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r>
              <a:rPr lang="nl-NL" sz="2300"/>
              <a:t>Je raakt per ongeluk iets warms aan.</a:t>
            </a:r>
          </a:p>
          <a:p>
            <a:r>
              <a:rPr lang="nl-NL" sz="2300"/>
              <a:t>Zintuigcellen in je vinger worden geprikkeld.</a:t>
            </a:r>
          </a:p>
          <a:p>
            <a:r>
              <a:rPr lang="nl-NL" sz="2300"/>
              <a:t>Via de gevoelszenuwcellen gaat een impuls naar het ruggenmerg.</a:t>
            </a:r>
          </a:p>
          <a:p>
            <a:r>
              <a:rPr lang="nl-NL" sz="2300"/>
              <a:t>Vanuit het ruggenmerg gaat direct een impuls terug naar de spieren van je hand.</a:t>
            </a:r>
          </a:p>
          <a:p>
            <a:r>
              <a:rPr lang="nl-NL" sz="2300"/>
              <a:t>Je trekt je hand terug.</a:t>
            </a:r>
          </a:p>
          <a:p>
            <a:r>
              <a:rPr lang="nl-NL" sz="2300"/>
              <a:t>Daarna gaat er een impuls naar de hersenen.</a:t>
            </a:r>
          </a:p>
          <a:p>
            <a:pPr marL="0" indent="0">
              <a:buNone/>
            </a:pPr>
            <a:endParaRPr lang="nl-NL" sz="2300"/>
          </a:p>
        </p:txBody>
      </p:sp>
    </p:spTree>
    <p:extLst>
      <p:ext uri="{BB962C8B-B14F-4D97-AF65-F5344CB8AC3E}">
        <p14:creationId xmlns:p14="http://schemas.microsoft.com/office/powerpoint/2010/main" val="3859148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9512" y="188640"/>
            <a:ext cx="6264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Het omzetten van gevoelsprikkels (waarneming) in bewegingsprikkels (reactie) kan plaatsvinden </a:t>
            </a:r>
          </a:p>
          <a:p>
            <a:pPr marL="457200" indent="-457200">
              <a:buAutoNum type="arabicPeriod"/>
            </a:pPr>
            <a:r>
              <a:rPr lang="nl-NL" sz="2400" dirty="0"/>
              <a:t>in de hersenen en </a:t>
            </a:r>
          </a:p>
          <a:p>
            <a:pPr marL="457200" indent="-457200">
              <a:buAutoNum type="arabicPeriod"/>
            </a:pPr>
            <a:r>
              <a:rPr lang="nl-NL" sz="2400" dirty="0"/>
              <a:t>in het ruggenmerg</a:t>
            </a:r>
          </a:p>
          <a:p>
            <a:endParaRPr lang="nl-NL" sz="2400" dirty="0"/>
          </a:p>
          <a:p>
            <a:r>
              <a:rPr lang="nl-NL" sz="2400" dirty="0">
                <a:sym typeface="Wingdings" pitchFamily="2" charset="2"/>
              </a:rPr>
              <a:t>1. Lange prikkelroute = </a:t>
            </a:r>
          </a:p>
          <a:p>
            <a:r>
              <a:rPr lang="nl-NL" sz="2400" dirty="0">
                <a:sym typeface="Wingdings" pitchFamily="2" charset="2"/>
              </a:rPr>
              <a:t>    bewuste bewegingen </a:t>
            </a:r>
          </a:p>
          <a:p>
            <a:pPr marL="342900" indent="-342900">
              <a:buFont typeface="Wingdings" pitchFamily="2" charset="2"/>
              <a:buChar char="à"/>
            </a:pPr>
            <a:endParaRPr lang="nl-NL" sz="2400" dirty="0">
              <a:sym typeface="Wingdings" pitchFamily="2" charset="2"/>
            </a:endParaRPr>
          </a:p>
          <a:p>
            <a:r>
              <a:rPr lang="nl-NL" sz="2400" dirty="0">
                <a:sym typeface="Wingdings" pitchFamily="2" charset="2"/>
              </a:rPr>
              <a:t>2. Korte prikkelroute = reflexroute</a:t>
            </a:r>
            <a:endParaRPr lang="nl-NL" sz="2400" dirty="0"/>
          </a:p>
        </p:txBody>
      </p:sp>
      <p:pic>
        <p:nvPicPr>
          <p:cNvPr id="14338" name="Picture 2" descr="http://www.menselijk-lichaam.com/wp-content/uploads/Geconditioneerde-ref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74292"/>
            <a:ext cx="2952328" cy="260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merckmanual.nl/media/mmhe2/figures/2004NEU_95_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816424" cy="651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met pijl 5"/>
          <p:cNvCxnSpPr/>
          <p:nvPr/>
        </p:nvCxnSpPr>
        <p:spPr>
          <a:xfrm flipV="1">
            <a:off x="3923928" y="2436202"/>
            <a:ext cx="1656184" cy="416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kromde verbindingslijn 9"/>
          <p:cNvCxnSpPr/>
          <p:nvPr/>
        </p:nvCxnSpPr>
        <p:spPr>
          <a:xfrm rot="16200000" flipH="1">
            <a:off x="663536" y="4066332"/>
            <a:ext cx="1048176" cy="864096"/>
          </a:xfrm>
          <a:prstGeom prst="curvedConnector3">
            <a:avLst>
              <a:gd name="adj1" fmla="val 96974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4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ABC704-6147-46E6-940A-BB90C120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Herhalingsvragen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7821E2-3247-4486-8D30-6961BB57E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We starten deze les met een aantal herhalingsvragen over de stof van les 1. </a:t>
            </a:r>
          </a:p>
          <a:p>
            <a:pPr marL="0" indent="0">
              <a:buNone/>
            </a:pPr>
            <a:r>
              <a:rPr lang="nl-NL" dirty="0"/>
              <a:t>Je krijgt hier 10 minuten voor.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B0ABB14-A4D4-4F92-BA71-9FAB009FF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708920"/>
            <a:ext cx="2935213" cy="293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7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0C750-4E71-432F-970C-1D5CA6B7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Geef </a:t>
            </a:r>
            <a:r>
              <a:rPr lang="nl-NL" u="sng" dirty="0"/>
              <a:t>alle</a:t>
            </a:r>
            <a:r>
              <a:rPr lang="nl-NL" dirty="0"/>
              <a:t> juiste antwoorden aan: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13F593-E485-4EB6-9432-229327261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1.Het centrale zenuwstelsel bestaat uit:</a:t>
            </a:r>
          </a:p>
          <a:p>
            <a:pPr marL="457200" indent="-457200">
              <a:buFont typeface="+mj-lt"/>
              <a:buAutoNum type="alphaLcParenR"/>
            </a:pPr>
            <a:r>
              <a:rPr lang="nl-NL" dirty="0"/>
              <a:t>Hersenen</a:t>
            </a:r>
          </a:p>
          <a:p>
            <a:pPr marL="457200" indent="-457200">
              <a:buFont typeface="+mj-lt"/>
              <a:buAutoNum type="alphaLcParenR"/>
            </a:pPr>
            <a:r>
              <a:rPr lang="nl-NL" dirty="0"/>
              <a:t>Hersenzenuwen</a:t>
            </a:r>
          </a:p>
          <a:p>
            <a:pPr marL="457200" indent="-457200">
              <a:buFont typeface="+mj-lt"/>
              <a:buAutoNum type="alphaLcParenR"/>
            </a:pPr>
            <a:r>
              <a:rPr lang="nl-NL" dirty="0"/>
              <a:t>Ruggenmerg</a:t>
            </a:r>
          </a:p>
          <a:p>
            <a:pPr marL="457200" indent="-457200">
              <a:buFont typeface="+mj-lt"/>
              <a:buAutoNum type="alphaLcParenR"/>
            </a:pPr>
            <a:r>
              <a:rPr lang="nl-NL" dirty="0"/>
              <a:t>Ruggenmergzenuwen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2.Het perifere zenuwstelsel bestaat uit:</a:t>
            </a:r>
          </a:p>
          <a:p>
            <a:pPr marL="457200" indent="-457200">
              <a:buFont typeface="+mj-lt"/>
              <a:buAutoNum type="alphaLcParenR"/>
            </a:pPr>
            <a:r>
              <a:rPr lang="nl-NL" dirty="0"/>
              <a:t>Hersenen</a:t>
            </a:r>
          </a:p>
          <a:p>
            <a:pPr marL="457200" indent="-457200">
              <a:buFont typeface="+mj-lt"/>
              <a:buAutoNum type="alphaLcParenR"/>
            </a:pPr>
            <a:r>
              <a:rPr lang="nl-NL" dirty="0"/>
              <a:t>Hersenzenuwen</a:t>
            </a:r>
          </a:p>
          <a:p>
            <a:pPr marL="457200" indent="-457200">
              <a:buFont typeface="+mj-lt"/>
              <a:buAutoNum type="alphaLcParenR"/>
            </a:pPr>
            <a:r>
              <a:rPr lang="nl-NL" dirty="0"/>
              <a:t>Ruggenmerg</a:t>
            </a:r>
          </a:p>
          <a:p>
            <a:pPr marL="457200" indent="-457200">
              <a:buFont typeface="+mj-lt"/>
              <a:buAutoNum type="alphaLcParenR"/>
            </a:pPr>
            <a:r>
              <a:rPr lang="nl-NL" dirty="0"/>
              <a:t>Ruggenmergzenuwen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89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B57BC-C9AA-4C44-8D18-8F4F5BE9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Welke horen bij elkaar?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59FA936F-3112-4E2E-92DF-82E6765BFC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569203"/>
              </p:ext>
            </p:extLst>
          </p:nvPr>
        </p:nvGraphicFramePr>
        <p:xfrm>
          <a:off x="467544" y="1340768"/>
          <a:ext cx="707548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138">
                  <a:extLst>
                    <a:ext uri="{9D8B030D-6E8A-4147-A177-3AD203B41FA5}">
                      <a16:colId xmlns:a16="http://schemas.microsoft.com/office/drawing/2014/main" val="240046554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211830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469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Motorische schors van de grote hersenen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Regelt werking van organen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8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Sensorische schors van de grote hersenen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Info uit omgeving opnemen/verwerken en reageren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208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Grote hersenen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Vitale functies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3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Tussen hersenen amygdala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Stuurt signalen door naar juiste hersengebied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04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Tussen hersenen thalamus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Opnemen en verwerken van zintuigprikkels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910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hersenstam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Stuurt bewegingsprikkels naar spieren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301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Onwillekeurig zenuwstelsel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Geeft zintuigprikkels door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73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Willekeurig zenuwstelsel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Zorgt dat spierbewegingen vloeiend verlopen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97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Kleine hersenen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Bestaan uit twee helften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97540"/>
                  </a:ext>
                </a:extLst>
              </a:tr>
            </a:tbl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660F0F84-5208-4406-9C4E-E5BCCDC0436E}"/>
              </a:ext>
            </a:extLst>
          </p:cNvPr>
          <p:cNvSpPr/>
          <p:nvPr/>
        </p:nvSpPr>
        <p:spPr>
          <a:xfrm>
            <a:off x="467544" y="5332305"/>
            <a:ext cx="8047806" cy="1067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nl-NL" sz="2100" dirty="0">
                <a:solidFill>
                  <a:prstClr val="black"/>
                </a:solidFill>
              </a:rPr>
              <a:t>4. Hoeveel en welke slagaders voorzien de hersenen van bloed?	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nl-NL" sz="2100" dirty="0">
                <a:solidFill>
                  <a:prstClr val="black"/>
                </a:solidFill>
              </a:rPr>
              <a:t>5. Op welke manier wordt het centrale zenuwstelsel beschermd? 	(2 noemen)</a:t>
            </a:r>
          </a:p>
        </p:txBody>
      </p:sp>
    </p:spTree>
    <p:extLst>
      <p:ext uri="{BB962C8B-B14F-4D97-AF65-F5344CB8AC3E}">
        <p14:creationId xmlns:p14="http://schemas.microsoft.com/office/powerpoint/2010/main" val="220153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5859E9-094D-47E9-9778-180882E3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nl-NL" sz="2800" b="1">
                <a:solidFill>
                  <a:srgbClr val="FFFFFF"/>
                </a:solidFill>
              </a:rPr>
              <a:t>			Perifere zenuwstelsel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AB5706-5E6C-4408-B9CD-EAD9A5A6D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Bestaat uit: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Sensorische zenuwen (geeft signalen uit zintuigen door aan hersenen)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Motorische zenuwen (beginnen in centrale zenuwstelsel en geven signalen door aan spieren)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Gemengde zenuwen (ruggenmergzenuwen zijn gemengde zenuwen)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32 paar ruggenmergzenuwen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12 paar hersenzenuwen (bedienen het hoofd. Behalve de 10</a:t>
            </a:r>
            <a:r>
              <a:rPr lang="nl-NL" baseline="30000" dirty="0"/>
              <a:t>e</a:t>
            </a:r>
            <a:r>
              <a:rPr lang="nl-NL" dirty="0"/>
              <a:t> hersenzenuw, de nervus vagus. 10e zenuw nervus vagus→ maag, darmen , longen onderdeel parasympatische zenuwstelsel (autonoom deel) brengt rust)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20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387664" y="33895"/>
            <a:ext cx="69127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Zenuwcel (neuron)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/>
              <a:t>Axon (lange uitloper)	</a:t>
            </a:r>
            <a:r>
              <a:rPr lang="nl-NL" sz="2200" b="1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nl-NL" sz="2200" dirty="0">
                <a:sym typeface="Wingdings" pitchFamily="2" charset="2"/>
              </a:rPr>
              <a:t> van de zenuwcel af</a:t>
            </a:r>
            <a:endParaRPr lang="nl-NL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/>
              <a:t>Dendriet (korte uitlopers)	</a:t>
            </a:r>
            <a:r>
              <a:rPr lang="nl-NL" sz="2200" b="1" dirty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nl-NL" sz="2200" dirty="0"/>
              <a:t> naar de zenuwcel toe</a:t>
            </a:r>
          </a:p>
          <a:p>
            <a:endParaRPr lang="nl-NL" sz="2200" dirty="0"/>
          </a:p>
          <a:p>
            <a:r>
              <a:rPr lang="nl-NL" sz="2200" dirty="0"/>
              <a:t>Bekijk onderstaande video!</a:t>
            </a:r>
          </a:p>
        </p:txBody>
      </p:sp>
      <p:pic>
        <p:nvPicPr>
          <p:cNvPr id="4098" name="Picture 2" descr="http://www.audiologieboek.nl/htm/hfd6/beelden/6-1-1-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15" y="2900342"/>
            <a:ext cx="6135385" cy="37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Rechte verbindingslijn met pijl 22"/>
          <p:cNvCxnSpPr/>
          <p:nvPr/>
        </p:nvCxnSpPr>
        <p:spPr>
          <a:xfrm>
            <a:off x="2987824" y="4725144"/>
            <a:ext cx="1152128" cy="72008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571EC5-50E4-4BDD-AB00-2DE58D985B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B8EC37F-B2C9-4309-B259-9C825996B090}"/>
              </a:ext>
            </a:extLst>
          </p:cNvPr>
          <p:cNvSpPr/>
          <p:nvPr/>
        </p:nvSpPr>
        <p:spPr>
          <a:xfrm>
            <a:off x="1378650" y="2354027"/>
            <a:ext cx="7305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6"/>
              </a:rPr>
              <a:t>zenuwcellen video</a:t>
            </a:r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2A7487C-933B-413C-AB6D-91B884A8A2F5}"/>
              </a:ext>
            </a:extLst>
          </p:cNvPr>
          <p:cNvSpPr txBox="1"/>
          <p:nvPr/>
        </p:nvSpPr>
        <p:spPr>
          <a:xfrm>
            <a:off x="611560" y="4644093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Om de axon zit de myelineschede. Een witte, isolerende beschermlaag. Deze zorgt voor een snelle prikkelgeleiding</a:t>
            </a:r>
          </a:p>
        </p:txBody>
      </p:sp>
    </p:spTree>
    <p:extLst>
      <p:ext uri="{BB962C8B-B14F-4D97-AF65-F5344CB8AC3E}">
        <p14:creationId xmlns:p14="http://schemas.microsoft.com/office/powerpoint/2010/main" val="38948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9573">
        <p14:prism/>
      </p:transition>
    </mc:Choice>
    <mc:Fallback xmlns="">
      <p:transition spd="slow" advTm="1695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535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D42FEC-BBAA-4AEA-8770-C5CD2FB5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516804"/>
            <a:ext cx="4945641" cy="1625210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	Soorten zenuwcellen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2432305"/>
            <a:ext cx="5292501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EDDD7F4-CCE8-4840-B06A-D36AC801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58" y="3114287"/>
            <a:ext cx="4934932" cy="27388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AEE947-6020-4E33-AA65-E28FE24DE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700" dirty="0">
                <a:solidFill>
                  <a:srgbClr val="FFFFFF"/>
                </a:solidFill>
              </a:rPr>
              <a:t>Een zenuw is opgebouwd uit </a:t>
            </a:r>
            <a:r>
              <a:rPr lang="nl-NL" sz="1700" b="1" dirty="0">
                <a:solidFill>
                  <a:srgbClr val="FFFFFF"/>
                </a:solidFill>
              </a:rPr>
              <a:t>zenuwcellen</a:t>
            </a:r>
            <a:r>
              <a:rPr lang="nl-NL" sz="1700" dirty="0">
                <a:solidFill>
                  <a:srgbClr val="FFFFFF"/>
                </a:solidFill>
              </a:rPr>
              <a:t>.</a:t>
            </a:r>
            <a:br>
              <a:rPr lang="nl-NL" sz="1700" dirty="0">
                <a:solidFill>
                  <a:srgbClr val="FFFFFF"/>
                </a:solidFill>
              </a:rPr>
            </a:br>
            <a:r>
              <a:rPr lang="nl-NL" sz="1700" dirty="0">
                <a:solidFill>
                  <a:srgbClr val="FFFFFF"/>
                </a:solidFill>
              </a:rPr>
              <a:t>Er zijn drie soorten zenuwcellen:</a:t>
            </a:r>
          </a:p>
          <a:p>
            <a:r>
              <a:rPr lang="nl-NL" sz="1700" b="1" dirty="0">
                <a:solidFill>
                  <a:srgbClr val="FFFFFF"/>
                </a:solidFill>
              </a:rPr>
              <a:t>gevoelszenuwcellen: </a:t>
            </a:r>
            <a:r>
              <a:rPr lang="nl-NL" sz="1700" dirty="0">
                <a:solidFill>
                  <a:srgbClr val="FFFFFF"/>
                </a:solidFill>
              </a:rPr>
              <a:t>deze cellen brengen impulsen van de zintuigen naar het centrale zenuwstelsel.</a:t>
            </a:r>
          </a:p>
          <a:p>
            <a:r>
              <a:rPr lang="nl-NL" sz="1700" b="1" dirty="0">
                <a:solidFill>
                  <a:srgbClr val="FFFFFF"/>
                </a:solidFill>
              </a:rPr>
              <a:t>schakelcellen:</a:t>
            </a:r>
            <a:r>
              <a:rPr lang="nl-NL" sz="1700" dirty="0">
                <a:solidFill>
                  <a:srgbClr val="FFFFFF"/>
                </a:solidFill>
              </a:rPr>
              <a:t> deze cellen brengen impulsen van de ene naar de andere zenuwcel.</a:t>
            </a:r>
          </a:p>
          <a:p>
            <a:r>
              <a:rPr lang="nl-NL" sz="1700" b="1" dirty="0">
                <a:solidFill>
                  <a:srgbClr val="FFFFFF"/>
                </a:solidFill>
              </a:rPr>
              <a:t>bewegingszenuwcellen:</a:t>
            </a:r>
            <a:r>
              <a:rPr lang="nl-NL" sz="1700" dirty="0">
                <a:solidFill>
                  <a:srgbClr val="FFFFFF"/>
                </a:solidFill>
              </a:rPr>
              <a:t> deze cellen brengen impulsen van het centrale zenuwstelsel naar spieren of klieren.</a:t>
            </a:r>
          </a:p>
          <a:p>
            <a:pPr marL="0" indent="0">
              <a:buNone/>
            </a:pPr>
            <a:endParaRPr lang="nl-NL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l-NL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7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4F311D-A9E3-4AB8-A4FE-6E4E84517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34644"/>
            <a:ext cx="7882128" cy="1076914"/>
          </a:xfrm>
        </p:spPr>
        <p:txBody>
          <a:bodyPr anchor="ctr">
            <a:normAutofit/>
          </a:bodyPr>
          <a:lstStyle/>
          <a:p>
            <a:r>
              <a:rPr lang="nl-NL" sz="3500"/>
              <a:t>				</a:t>
            </a:r>
            <a:r>
              <a:rPr lang="nl-NL" sz="3500" b="1"/>
              <a:t>Zenuwcel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Tijdelijke aanduiding voor inhoud 2">
            <a:extLst>
              <a:ext uri="{FF2B5EF4-FFF2-40B4-BE49-F238E27FC236}">
                <a16:creationId xmlns:a16="http://schemas.microsoft.com/office/drawing/2014/main" id="{FC7FBDFF-49E3-4B4A-9DD1-7DDBAEEB6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751014"/>
              </p:ext>
            </p:extLst>
          </p:nvPr>
        </p:nvGraphicFramePr>
        <p:xfrm>
          <a:off x="628650" y="1737360"/>
          <a:ext cx="7879842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55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259E31-9B20-4738-9E36-288A31CF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Impulsen via de hersenen (lange prikkelroute)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B5CBD9-B5A4-41B7-9533-8D32915E1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781" y="686862"/>
            <a:ext cx="5278194" cy="547512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nl-NL" sz="16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34290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Zintuigcellen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nemen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prikkels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uit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de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omgeving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waar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</a:t>
            </a:r>
            <a:b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Als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dat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gebeurt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ontstaan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er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in de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zintuigcellen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impulsen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</a:t>
            </a:r>
            <a:b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Impulsen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gaan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via de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gevoelszenuwcellen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en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de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ruggenmerg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/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hersenstam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naar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het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centrale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zenuwstelsel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</a:t>
            </a:r>
          </a:p>
          <a:p>
            <a:pPr marL="34290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In de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hersenen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wordt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de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informatie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die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binnenkomt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verwerkt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</a:t>
            </a:r>
          </a:p>
          <a:p>
            <a:pPr marL="34290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De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hersenen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sturen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via de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ruggenmerg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/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hersenstam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en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de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bewegingszenuwcellen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impulsen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terug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naar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de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spieren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of de </a:t>
            </a: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klieren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</a:t>
            </a:r>
          </a:p>
          <a:p>
            <a:pPr marL="114300"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n-US" altLang="nl-NL" sz="2000" dirty="0">
              <a:latin typeface="+mn-lt"/>
            </a:endParaRPr>
          </a:p>
          <a:p>
            <a:pPr marL="114300"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nl-NL" sz="20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Dus</a:t>
            </a:r>
            <a:r>
              <a:rPr kumimoji="0" lang="en-US" altLang="nl-NL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:</a:t>
            </a:r>
          </a:p>
          <a:p>
            <a:pPr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nl-NL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nl-NL" sz="22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zintuig</a:t>
            </a:r>
            <a:r>
              <a:rPr kumimoji="0" lang="en-US" altLang="nl-NL" sz="2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  </a:t>
            </a:r>
            <a:r>
              <a:rPr kumimoji="0" lang="en-US" altLang="nl-NL" sz="2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→</a:t>
            </a:r>
            <a:r>
              <a:rPr kumimoji="0" lang="en-US" altLang="nl-NL" sz="2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 </a:t>
            </a:r>
            <a:r>
              <a:rPr kumimoji="0" lang="en-US" altLang="nl-NL" sz="22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gevoelszenuwcellen</a:t>
            </a:r>
            <a:r>
              <a:rPr kumimoji="0" lang="en-US" altLang="nl-NL" sz="2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 </a:t>
            </a:r>
            <a:r>
              <a:rPr kumimoji="0" lang="en-US" altLang="nl-NL" sz="2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→</a:t>
            </a:r>
            <a:r>
              <a:rPr kumimoji="0" lang="en-US" altLang="nl-NL" sz="2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 </a:t>
            </a:r>
            <a:r>
              <a:rPr kumimoji="0" lang="en-US" altLang="nl-NL" sz="22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ruggenmerg</a:t>
            </a:r>
            <a:r>
              <a:rPr kumimoji="0" lang="en-US" altLang="nl-NL" sz="2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/</a:t>
            </a: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nl-NL" sz="22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hersenstam</a:t>
            </a:r>
            <a:r>
              <a:rPr kumimoji="0" lang="en-US" altLang="nl-NL" sz="2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 </a:t>
            </a:r>
            <a:r>
              <a:rPr kumimoji="0" lang="en-US" altLang="nl-NL" sz="2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→</a:t>
            </a:r>
            <a:r>
              <a:rPr kumimoji="0" lang="en-US" altLang="nl-NL" sz="22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hersenen</a:t>
            </a:r>
            <a:r>
              <a:rPr kumimoji="0" lang="en-US" altLang="nl-NL" sz="2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 </a:t>
            </a:r>
            <a:r>
              <a:rPr kumimoji="0" lang="en-US" altLang="nl-NL" sz="2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→ </a:t>
            </a:r>
            <a:r>
              <a:rPr kumimoji="0" lang="en-US" altLang="nl-NL" sz="22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ruggenmerg</a:t>
            </a:r>
            <a:r>
              <a:rPr kumimoji="0" lang="en-US" altLang="nl-NL" sz="2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/</a:t>
            </a: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nl-NL" sz="22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hersenstam</a:t>
            </a:r>
            <a:r>
              <a:rPr kumimoji="0" lang="en-US" altLang="nl-NL" sz="2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 </a:t>
            </a:r>
            <a:r>
              <a:rPr kumimoji="0" lang="en-US" altLang="nl-NL" sz="2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→</a:t>
            </a:r>
            <a:r>
              <a:rPr kumimoji="0" lang="en-US" altLang="nl-NL" sz="2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  </a:t>
            </a: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nl-NL" sz="22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bewegingszenuwcellen</a:t>
            </a:r>
            <a:r>
              <a:rPr kumimoji="0" lang="en-US" altLang="nl-NL" sz="2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 </a:t>
            </a:r>
            <a:r>
              <a:rPr kumimoji="0" lang="en-US" altLang="nl-NL" sz="2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→</a:t>
            </a:r>
            <a:r>
              <a:rPr kumimoji="0" lang="en-US" altLang="nl-NL" sz="2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 </a:t>
            </a:r>
            <a:r>
              <a:rPr kumimoji="0" lang="en-US" altLang="nl-NL" sz="22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spieren</a:t>
            </a:r>
            <a:r>
              <a:rPr kumimoji="0" lang="en-US" altLang="nl-NL" sz="2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/</a:t>
            </a:r>
            <a:r>
              <a:rPr kumimoji="0" lang="en-US" altLang="nl-NL" sz="22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klieren</a:t>
            </a:r>
            <a:br>
              <a:rPr kumimoji="0" lang="en-US" altLang="nl-NL" sz="2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</a:br>
            <a:br>
              <a:rPr kumimoji="0" lang="en-US" altLang="nl-NL" sz="1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</a:br>
            <a:endParaRPr kumimoji="0" lang="en-US" altLang="nl-NL" sz="16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537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12" ma:contentTypeDescription="Een nieuw document maken." ma:contentTypeScope="" ma:versionID="af45acec503560d360978414daab1117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124b357f269b65349bc9c8612af050ee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5EC202-05D7-4BBE-A451-315565953F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FFEB80-1710-46E5-A64A-F1F4E8BF6B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192D00-925E-4E94-8480-6754CFD9D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762</Words>
  <Application>Microsoft Office PowerPoint</Application>
  <PresentationFormat>Diavoorstelling (4:3)</PresentationFormat>
  <Paragraphs>102</Paragraphs>
  <Slides>13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ProximaNovaSoft-Regular-webfont</vt:lpstr>
      <vt:lpstr>Wingdings</vt:lpstr>
      <vt:lpstr>Kantoorthema</vt:lpstr>
      <vt:lpstr> Zenuwstelsel les 2</vt:lpstr>
      <vt:lpstr>Herhalingsvragen</vt:lpstr>
      <vt:lpstr>Geef alle juiste antwoorden aan:</vt:lpstr>
      <vt:lpstr>3. Welke horen bij elkaar?</vt:lpstr>
      <vt:lpstr>   Perifere zenuwstelsel</vt:lpstr>
      <vt:lpstr>PowerPoint-presentatie</vt:lpstr>
      <vt:lpstr> Soorten zenuwcellen</vt:lpstr>
      <vt:lpstr>    Zenuwcel</vt:lpstr>
      <vt:lpstr>Impulsen via de hersenen (lange prikkelroute)</vt:lpstr>
      <vt:lpstr>Voorbeeld lange prikkelroute (via hersenen)</vt:lpstr>
      <vt:lpstr>Impulsen via het ruggenmerg</vt:lpstr>
      <vt:lpstr>Voorbeeld van korte prikkelroute (reflex)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Zenuwstelsel les 2</dc:title>
  <dc:creator>Sandra Kreuning</dc:creator>
  <cp:lastModifiedBy>Sandra Kreuning</cp:lastModifiedBy>
  <cp:revision>5</cp:revision>
  <dcterms:created xsi:type="dcterms:W3CDTF">2021-01-25T10:12:58Z</dcterms:created>
  <dcterms:modified xsi:type="dcterms:W3CDTF">2021-02-16T12:01:19Z</dcterms:modified>
</cp:coreProperties>
</file>